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67" r:id="rId5"/>
    <p:sldId id="268" r:id="rId6"/>
    <p:sldId id="259" r:id="rId7"/>
    <p:sldId id="260" r:id="rId8"/>
    <p:sldId id="261" r:id="rId9"/>
    <p:sldId id="262" r:id="rId10"/>
    <p:sldId id="263" r:id="rId11"/>
    <p:sldId id="265" r:id="rId12"/>
    <p:sldId id="266"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1487C6-75A5-41DB-BB0D-2CF5A3D23FB3}" type="datetimeFigureOut">
              <a:rPr lang="cs-CZ" smtClean="0"/>
              <a:t>5.2.2013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47CFF4-C46A-4AEA-8D0B-1E73816E3114}" type="slidenum">
              <a:rPr lang="cs-CZ" smtClean="0"/>
              <a:t>‹#›</a:t>
            </a:fld>
            <a:endParaRPr lang="cs-CZ"/>
          </a:p>
        </p:txBody>
      </p:sp>
    </p:spTree>
    <p:extLst>
      <p:ext uri="{BB962C8B-B14F-4D97-AF65-F5344CB8AC3E}">
        <p14:creationId xmlns:p14="http://schemas.microsoft.com/office/powerpoint/2010/main" val="32955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547CFF4-C46A-4AEA-8D0B-1E73816E3114}" type="slidenum">
              <a:rPr lang="cs-CZ" smtClean="0"/>
              <a:t>6</a:t>
            </a:fld>
            <a:endParaRPr lang="cs-CZ"/>
          </a:p>
        </p:txBody>
      </p:sp>
    </p:spTree>
    <p:extLst>
      <p:ext uri="{BB962C8B-B14F-4D97-AF65-F5344CB8AC3E}">
        <p14:creationId xmlns:p14="http://schemas.microsoft.com/office/powerpoint/2010/main" val="3828921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987053C5-6C0F-40FF-8FCE-171C0CC1CACB}" type="datetimeFigureOut">
              <a:rPr lang="cs-CZ" smtClean="0"/>
              <a:t>5.2.2013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7991475" y="6429375"/>
            <a:ext cx="876300" cy="292100"/>
          </a:xfrm>
        </p:spPr>
        <p:txBody>
          <a:bodyPr/>
          <a:lstStyle/>
          <a:p>
            <a:fld id="{748B593E-E9C6-47ED-82DB-7859FFB99050}" type="slidenum">
              <a:rPr lang="cs-CZ" smtClean="0"/>
              <a:t>‹#›</a:t>
            </a:fld>
            <a:endParaRPr lang="cs-CZ"/>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cs-CZ" smtClean="0"/>
              <a:t>Kliknutím lze upravit styl.</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87053C5-6C0F-40FF-8FCE-171C0CC1CACB}" type="datetimeFigureOut">
              <a:rPr lang="cs-CZ" smtClean="0"/>
              <a:t>5.2.2013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48B593E-E9C6-47ED-82DB-7859FFB9905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87053C5-6C0F-40FF-8FCE-171C0CC1CACB}" type="datetimeFigureOut">
              <a:rPr lang="cs-CZ" smtClean="0"/>
              <a:t>5.2.2013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48B593E-E9C6-47ED-82DB-7859FFB9905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987053C5-6C0F-40FF-8FCE-171C0CC1CACB}" type="datetimeFigureOut">
              <a:rPr lang="cs-CZ" smtClean="0"/>
              <a:t>5.2.2013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48B593E-E9C6-47ED-82DB-7859FFB99050}" type="slidenum">
              <a:rPr lang="cs-CZ" smtClean="0"/>
              <a:t>‹#›</a:t>
            </a:fld>
            <a:endParaRPr lang="cs-CZ"/>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cs-CZ" smtClean="0"/>
              <a:t>Kliknutím lze upravit styl.</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987053C5-6C0F-40FF-8FCE-171C0CC1CACB}" type="datetimeFigureOut">
              <a:rPr lang="cs-CZ" smtClean="0"/>
              <a:t>5.2.2013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48B593E-E9C6-47ED-82DB-7859FFB99050}" type="slidenum">
              <a:rPr lang="cs-CZ" smtClean="0"/>
              <a:t>‹#›</a:t>
            </a:fld>
            <a:endParaRPr lang="cs-CZ"/>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cs-CZ" smtClean="0"/>
              <a:t>Kliknutím lze upravit styl.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87053C5-6C0F-40FF-8FCE-171C0CC1CACB}" type="datetimeFigureOut">
              <a:rPr lang="cs-CZ" smtClean="0"/>
              <a:t>5.2.2013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48B593E-E9C6-47ED-82DB-7859FFB99050}" type="slidenum">
              <a:rPr lang="cs-CZ" smtClean="0"/>
              <a:t>‹#›</a:t>
            </a:fld>
            <a:endParaRPr lang="cs-CZ"/>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cs-CZ" smtClean="0"/>
              <a:t>Kliknutím lze upravit styl.</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987053C5-6C0F-40FF-8FCE-171C0CC1CACB}" type="datetimeFigureOut">
              <a:rPr lang="cs-CZ" smtClean="0"/>
              <a:t>5.2.2013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48B593E-E9C6-47ED-82DB-7859FFB99050}" type="slidenum">
              <a:rPr lang="cs-CZ" smtClean="0"/>
              <a:t>‹#›</a:t>
            </a:fld>
            <a:endParaRPr lang="cs-CZ"/>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cs-CZ" smtClean="0"/>
              <a:t>Kliknutím lze upravit styl.</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987053C5-6C0F-40FF-8FCE-171C0CC1CACB}" type="datetimeFigureOut">
              <a:rPr lang="cs-CZ" smtClean="0"/>
              <a:t>5.2.2013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48B593E-E9C6-47ED-82DB-7859FFB99050}" type="slidenum">
              <a:rPr lang="cs-CZ" smtClean="0"/>
              <a:t>‹#›</a:t>
            </a:fld>
            <a:endParaRPr lang="cs-CZ"/>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cs-CZ" smtClean="0"/>
              <a:t>Kliknutím lze upravit styl.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7053C5-6C0F-40FF-8FCE-171C0CC1CACB}" type="datetimeFigureOut">
              <a:rPr lang="cs-CZ" smtClean="0"/>
              <a:t>5.2.2013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48B593E-E9C6-47ED-82DB-7859FFB9905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987053C5-6C0F-40FF-8FCE-171C0CC1CACB}" type="datetimeFigureOut">
              <a:rPr lang="cs-CZ" smtClean="0"/>
              <a:t>5.2.2013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48B593E-E9C6-47ED-82DB-7859FFB99050}" type="slidenum">
              <a:rPr lang="cs-CZ" smtClean="0"/>
              <a:t>‹#›</a:t>
            </a:fld>
            <a:endParaRPr lang="cs-CZ"/>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cs-CZ" smtClean="0"/>
              <a:t>Kliknutím lze upravit styl.</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cs-CZ" smtClean="0"/>
              <a:t>Kliknutím lze upravit styly předlohy textu.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987053C5-6C0F-40FF-8FCE-171C0CC1CACB}" type="datetimeFigureOut">
              <a:rPr lang="cs-CZ" smtClean="0"/>
              <a:t>5.2.2013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48B593E-E9C6-47ED-82DB-7859FFB99050}" type="slidenum">
              <a:rPr lang="cs-CZ" smtClean="0"/>
              <a:t>‹#›</a:t>
            </a:fld>
            <a:endParaRPr lang="cs-CZ"/>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cs-CZ" smtClean="0"/>
              <a:t>Kliknutím lze upravit styl.</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cs-CZ" smtClean="0"/>
              <a:t>Kliknutím lze upravit styl.</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987053C5-6C0F-40FF-8FCE-171C0CC1CACB}" type="datetimeFigureOut">
              <a:rPr lang="cs-CZ" smtClean="0"/>
              <a:t>5.2.2013</a:t>
            </a:fld>
            <a:endParaRPr lang="cs-CZ"/>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cs-CZ"/>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748B593E-E9C6-47ED-82DB-7859FFB9905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smtClean="0"/>
              <a:t>Mgr. Nikola Vykydalová</a:t>
            </a:r>
            <a:endParaRPr lang="cs-CZ" dirty="0"/>
          </a:p>
        </p:txBody>
      </p:sp>
      <p:sp>
        <p:nvSpPr>
          <p:cNvPr id="2" name="Nadpis 1"/>
          <p:cNvSpPr>
            <a:spLocks noGrp="1"/>
          </p:cNvSpPr>
          <p:nvPr>
            <p:ph type="title"/>
          </p:nvPr>
        </p:nvSpPr>
        <p:spPr/>
        <p:txBody>
          <a:bodyPr/>
          <a:lstStyle/>
          <a:p>
            <a:r>
              <a:rPr lang="cs-CZ" dirty="0" smtClean="0"/>
              <a:t>Určování literárních žánrů</a:t>
            </a:r>
            <a:endParaRPr lang="cs-CZ" dirty="0"/>
          </a:p>
        </p:txBody>
      </p:sp>
    </p:spTree>
    <p:extLst>
      <p:ext uri="{BB962C8B-B14F-4D97-AF65-F5344CB8AC3E}">
        <p14:creationId xmlns:p14="http://schemas.microsoft.com/office/powerpoint/2010/main" val="1359010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76225" y="218364"/>
            <a:ext cx="8591550" cy="504967"/>
          </a:xfrm>
        </p:spPr>
        <p:txBody>
          <a:bodyPr>
            <a:normAutofit/>
          </a:bodyPr>
          <a:lstStyle/>
          <a:p>
            <a:r>
              <a:rPr lang="cs-CZ" sz="2400" dirty="0">
                <a:latin typeface="Arial" pitchFamily="34" charset="0"/>
                <a:cs typeface="Arial" pitchFamily="34" charset="0"/>
              </a:rPr>
              <a:t>Přečtěte si následující ukázku a určete literární druh i žánr.</a:t>
            </a:r>
            <a:endParaRPr lang="cs-CZ" sz="2400" dirty="0"/>
          </a:p>
        </p:txBody>
      </p:sp>
      <p:sp>
        <p:nvSpPr>
          <p:cNvPr id="3" name="Zástupný symbol pro obsah 2"/>
          <p:cNvSpPr>
            <a:spLocks noGrp="1"/>
          </p:cNvSpPr>
          <p:nvPr>
            <p:ph sz="quarter" idx="13"/>
          </p:nvPr>
        </p:nvSpPr>
        <p:spPr>
          <a:xfrm>
            <a:off x="274320" y="750627"/>
            <a:ext cx="8595360" cy="5485581"/>
          </a:xfrm>
        </p:spPr>
        <p:txBody>
          <a:bodyPr/>
          <a:lstStyle/>
          <a:p>
            <a:r>
              <a:rPr lang="cs-CZ" dirty="0" smtClean="0">
                <a:latin typeface="Arial" pitchFamily="34" charset="0"/>
                <a:cs typeface="Arial" pitchFamily="34" charset="0"/>
              </a:rPr>
              <a:t>U okna, na němž bylo plno květin, sedělo děvče as třináctileté, velmi sličné a šilo. U stolu seděla domácí paní, baculatá, velmi veselé, přívětivé tváře, v černém kabátku, dlouhé sukni, mající červený hedvábný šátek uvázaný na hlavě. Sedíc u vysokého kolovrátku, tak zvaného kozlíku, předla len. Hned vedle ní protahoval se mourovatý kocour. U nízkých kamen, při nichž i plotna byla, seděl na lavici domácí pán, nevelký, spíše hubený než tlustý, snědé tváře, ale velmi dobrého vzezření. Měl na sobě tmavě modrou kazajku, též takovou vestu i spodky dole vyhrnuté, bílý šátek na krku, pantofle a na hlavě černou aksamitovou čepičku, na způsob malé homole cukru, kterou, když jsem přišla, smekl… Seděl u nízkého kolovratu a předl koudel, čemuž jsem se nepodivila, vědouc, že v té krajině muži, ženy i děti předou… </a:t>
            </a:r>
            <a:r>
              <a:rPr lang="cs-CZ" dirty="0" err="1" smtClean="0">
                <a:latin typeface="Arial" pitchFamily="34" charset="0"/>
                <a:cs typeface="Arial" pitchFamily="34" charset="0"/>
              </a:rPr>
              <a:t>Řku</a:t>
            </a:r>
            <a:r>
              <a:rPr lang="cs-CZ" dirty="0" smtClean="0">
                <a:latin typeface="Arial" pitchFamily="34" charset="0"/>
                <a:cs typeface="Arial" pitchFamily="34" charset="0"/>
              </a:rPr>
              <a:t>, že mi v hospodě povídali, že by u nich byl prázdný byt. I ptám se, zdali by si </a:t>
            </a:r>
            <a:r>
              <a:rPr lang="cs-CZ" dirty="0" err="1" smtClean="0">
                <a:latin typeface="Arial" pitchFamily="34" charset="0"/>
                <a:cs typeface="Arial" pitchFamily="34" charset="0"/>
              </a:rPr>
              <a:t>neoběžovali</a:t>
            </a:r>
            <a:r>
              <a:rPr lang="cs-CZ" dirty="0" smtClean="0">
                <a:latin typeface="Arial" pitchFamily="34" charset="0"/>
                <a:cs typeface="Arial" pitchFamily="34" charset="0"/>
              </a:rPr>
              <a:t> mi jej ukázat.</a:t>
            </a:r>
            <a:endParaRPr lang="cs-CZ" dirty="0">
              <a:latin typeface="Arial" pitchFamily="34" charset="0"/>
              <a:cs typeface="Arial" pitchFamily="34" charset="0"/>
            </a:endParaRPr>
          </a:p>
        </p:txBody>
      </p:sp>
    </p:spTree>
    <p:extLst>
      <p:ext uri="{BB962C8B-B14F-4D97-AF65-F5344CB8AC3E}">
        <p14:creationId xmlns:p14="http://schemas.microsoft.com/office/powerpoint/2010/main" val="2664663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normAutofit/>
          </a:bodyPr>
          <a:lstStyle/>
          <a:p>
            <a:r>
              <a:rPr lang="cs-CZ" sz="3200" dirty="0" smtClean="0">
                <a:latin typeface="Arial" pitchFamily="34" charset="0"/>
                <a:cs typeface="Arial" pitchFamily="34" charset="0"/>
              </a:rPr>
              <a:t>Epika - povídka</a:t>
            </a:r>
            <a:endParaRPr lang="cs-CZ" sz="3200" dirty="0">
              <a:latin typeface="Arial" pitchFamily="34" charset="0"/>
              <a:cs typeface="Arial" pitchFamily="34" charset="0"/>
            </a:endParaRPr>
          </a:p>
        </p:txBody>
      </p:sp>
      <p:sp>
        <p:nvSpPr>
          <p:cNvPr id="3" name="Nadpis 2"/>
          <p:cNvSpPr>
            <a:spLocks noGrp="1"/>
          </p:cNvSpPr>
          <p:nvPr>
            <p:ph type="title"/>
          </p:nvPr>
        </p:nvSpPr>
        <p:spPr/>
        <p:txBody>
          <a:bodyPr>
            <a:normAutofit/>
          </a:bodyPr>
          <a:lstStyle/>
          <a:p>
            <a:r>
              <a:rPr lang="cs-CZ" sz="3200" dirty="0" smtClean="0">
                <a:latin typeface="Arial" pitchFamily="34" charset="0"/>
                <a:cs typeface="Arial" pitchFamily="34" charset="0"/>
              </a:rPr>
              <a:t>Chudí lidé</a:t>
            </a:r>
            <a:br>
              <a:rPr lang="cs-CZ" sz="3200" dirty="0" smtClean="0">
                <a:latin typeface="Arial" pitchFamily="34" charset="0"/>
                <a:cs typeface="Arial" pitchFamily="34" charset="0"/>
              </a:rPr>
            </a:br>
            <a:r>
              <a:rPr lang="cs-CZ" sz="3200" dirty="0" smtClean="0">
                <a:latin typeface="Arial" pitchFamily="34" charset="0"/>
                <a:cs typeface="Arial" pitchFamily="34" charset="0"/>
              </a:rPr>
              <a:t>Povídky</a:t>
            </a:r>
            <a:br>
              <a:rPr lang="cs-CZ" sz="3200" dirty="0" smtClean="0">
                <a:latin typeface="Arial" pitchFamily="34" charset="0"/>
                <a:cs typeface="Arial" pitchFamily="34" charset="0"/>
              </a:rPr>
            </a:br>
            <a:r>
              <a:rPr lang="cs-CZ" sz="3200" dirty="0" smtClean="0">
                <a:latin typeface="Arial" pitchFamily="34" charset="0"/>
                <a:cs typeface="Arial" pitchFamily="34" charset="0"/>
              </a:rPr>
              <a:t>Božena němcová</a:t>
            </a:r>
            <a:endParaRPr lang="cs-CZ" sz="3200" dirty="0">
              <a:latin typeface="Arial" pitchFamily="34" charset="0"/>
              <a:cs typeface="Arial" pitchFamily="34" charset="0"/>
            </a:endParaRPr>
          </a:p>
        </p:txBody>
      </p:sp>
    </p:spTree>
    <p:extLst>
      <p:ext uri="{BB962C8B-B14F-4D97-AF65-F5344CB8AC3E}">
        <p14:creationId xmlns:p14="http://schemas.microsoft.com/office/powerpoint/2010/main" val="3171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smtClean="0">
                <a:latin typeface="Arial" pitchFamily="34" charset="0"/>
                <a:cs typeface="Arial" pitchFamily="34" charset="0"/>
              </a:rPr>
              <a:t>Použitá literatura:</a:t>
            </a:r>
            <a:endParaRPr lang="cs-CZ" sz="1800" dirty="0">
              <a:latin typeface="Arial" pitchFamily="34" charset="0"/>
              <a:cs typeface="Arial" pitchFamily="34" charset="0"/>
            </a:endParaRPr>
          </a:p>
        </p:txBody>
      </p:sp>
      <p:sp>
        <p:nvSpPr>
          <p:cNvPr id="3" name="Zástupný symbol pro obsah 2"/>
          <p:cNvSpPr>
            <a:spLocks noGrp="1"/>
          </p:cNvSpPr>
          <p:nvPr>
            <p:ph sz="quarter" idx="13"/>
          </p:nvPr>
        </p:nvSpPr>
        <p:spPr/>
        <p:txBody>
          <a:bodyPr/>
          <a:lstStyle/>
          <a:p>
            <a:pPr marL="342900" indent="-342900"/>
            <a:r>
              <a:rPr lang="cs-CZ" dirty="0" smtClean="0"/>
              <a:t>Němcová, B.: Povídky – Chudí lidé. Praha 1956.</a:t>
            </a:r>
          </a:p>
          <a:p>
            <a:pPr marL="342900" indent="-342900"/>
            <a:r>
              <a:rPr lang="cs-CZ" dirty="0" err="1" smtClean="0"/>
              <a:t>Goldflam</a:t>
            </a:r>
            <a:r>
              <a:rPr lang="cs-CZ" dirty="0" smtClean="0"/>
              <a:t>, A.: Pohádky pro malé i velké, Tatínek není k zahození – Tatínek a drak lidožrout. Praha 2009.</a:t>
            </a:r>
          </a:p>
          <a:p>
            <a:pPr marL="342900" indent="-342900"/>
            <a:r>
              <a:rPr lang="cs-CZ" dirty="0" smtClean="0"/>
              <a:t>Jirásek, A.: Staré pověsti české – Blaničtí rytíři. Praha 1988.</a:t>
            </a:r>
          </a:p>
          <a:p>
            <a:pPr marL="342900" indent="-342900"/>
            <a:r>
              <a:rPr lang="cs-CZ" dirty="0" smtClean="0"/>
              <a:t>Lada, J.: Bajky – O vlkovi a oslu ještě jednou. Český Těšín 1995</a:t>
            </a:r>
            <a:r>
              <a:rPr lang="cs-CZ" dirty="0" smtClean="0"/>
              <a:t>.</a:t>
            </a:r>
          </a:p>
          <a:p>
            <a:pPr marL="342900" indent="-342900"/>
            <a:r>
              <a:rPr lang="cs-CZ" dirty="0" smtClean="0"/>
              <a:t>Seifert, J.: Maminka – Píseň. </a:t>
            </a:r>
            <a:r>
              <a:rPr lang="cs-CZ" smtClean="0"/>
              <a:t>Praha 1971.</a:t>
            </a:r>
            <a:endParaRPr lang="cs-CZ" dirty="0" smtClean="0"/>
          </a:p>
        </p:txBody>
      </p:sp>
    </p:spTree>
    <p:extLst>
      <p:ext uri="{BB962C8B-B14F-4D97-AF65-F5344CB8AC3E}">
        <p14:creationId xmlns:p14="http://schemas.microsoft.com/office/powerpoint/2010/main" val="2632477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76225" y="228600"/>
            <a:ext cx="8591550" cy="494731"/>
          </a:xfrm>
        </p:spPr>
        <p:txBody>
          <a:bodyPr>
            <a:normAutofit/>
          </a:bodyPr>
          <a:lstStyle/>
          <a:p>
            <a:pPr algn="ctr"/>
            <a:r>
              <a:rPr lang="cs-CZ" sz="2500" dirty="0" smtClean="0">
                <a:latin typeface="Arial" pitchFamily="34" charset="0"/>
                <a:cs typeface="Arial" pitchFamily="34" charset="0"/>
              </a:rPr>
              <a:t>Přečtěte si následující ukázku a určete literární druh i žánr.</a:t>
            </a:r>
            <a:endParaRPr lang="cs-CZ" sz="2500" dirty="0">
              <a:latin typeface="Arial" pitchFamily="34" charset="0"/>
              <a:cs typeface="Arial" pitchFamily="34" charset="0"/>
            </a:endParaRPr>
          </a:p>
        </p:txBody>
      </p:sp>
      <p:sp>
        <p:nvSpPr>
          <p:cNvPr id="3" name="Zástupný symbol pro obsah 2"/>
          <p:cNvSpPr>
            <a:spLocks noGrp="1"/>
          </p:cNvSpPr>
          <p:nvPr>
            <p:ph sz="quarter" idx="13"/>
          </p:nvPr>
        </p:nvSpPr>
        <p:spPr>
          <a:xfrm>
            <a:off x="274320" y="764275"/>
            <a:ext cx="8595360" cy="5471933"/>
          </a:xfrm>
        </p:spPr>
        <p:txBody>
          <a:bodyPr>
            <a:noAutofit/>
          </a:bodyPr>
          <a:lstStyle/>
          <a:p>
            <a:r>
              <a:rPr lang="cs-CZ" sz="2000" dirty="0" smtClean="0">
                <a:latin typeface="Arial" pitchFamily="34" charset="0"/>
                <a:cs typeface="Arial" pitchFamily="34" charset="0"/>
              </a:rPr>
              <a:t>Tak jednou dívka jakási žala pod Blaníkem trávu. Pojednou stanul před ní rytíř a vybídl ji, aby s ním šla poklidit v hoře. Dívka se nebála a šla. Brána do hory byla otevřena. Uzřela klenuté skalní síně, mohutné sloupy a na nich rozvěšenou zbraň. Hluboké ticho jako v kostele bylo po všech prostorách v tajemném žlutavém přísvitu. U stěn a žlabů stáli řadou osedlaní koně, za kamennými stoly v síni seděli rytíři, tváří na stůl sklonění. Spali, a koně stáli nehnutě, hlavou nepohodili, kopytem po půdě nehrábli ani ohonem nešvihli. Dívka vešla, rozhlížela se, ale nikdo se ani nehnul. I začala zametati. Práce jí kvapem ubývalo a za chvilku všecko poklidila. Ani teď ji někdo nezastavil, nikdo na ni nepromluvil, nikdo se nevzbudil. Jak přišla, tak vyšla, a když se dostala domů, ptali se jí, kde tak dlouho byla. Divila se a pověděla, že přichází jako jindy tou chvíli. Užasla, když jí řekli, že touže chvíli naposled před rokem z trávy přišla, že byla celý rok pryč. I pověděla, kde se ocitla, a tu všichni srozuměli, proč jí rok plynul chvilkou. Třetího dne však byla dívka nebožkou.</a:t>
            </a:r>
            <a:endParaRPr lang="cs-CZ" sz="2000" dirty="0">
              <a:latin typeface="Arial" pitchFamily="34" charset="0"/>
              <a:cs typeface="Arial" pitchFamily="34" charset="0"/>
            </a:endParaRPr>
          </a:p>
        </p:txBody>
      </p:sp>
    </p:spTree>
    <p:extLst>
      <p:ext uri="{BB962C8B-B14F-4D97-AF65-F5344CB8AC3E}">
        <p14:creationId xmlns:p14="http://schemas.microsoft.com/office/powerpoint/2010/main" val="235949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a:xfrm>
            <a:off x="3716029" y="1400174"/>
            <a:ext cx="5120640" cy="1476375"/>
          </a:xfrm>
        </p:spPr>
        <p:txBody>
          <a:bodyPr>
            <a:normAutofit/>
          </a:bodyPr>
          <a:lstStyle/>
          <a:p>
            <a:r>
              <a:rPr lang="cs-CZ" sz="3200" dirty="0" smtClean="0">
                <a:latin typeface="Arial" pitchFamily="34" charset="0"/>
                <a:cs typeface="Arial" pitchFamily="34" charset="0"/>
              </a:rPr>
              <a:t>Epika - pověst</a:t>
            </a:r>
            <a:endParaRPr lang="cs-CZ" sz="3200" dirty="0">
              <a:latin typeface="Arial" pitchFamily="34" charset="0"/>
              <a:cs typeface="Arial" pitchFamily="34" charset="0"/>
            </a:endParaRPr>
          </a:p>
        </p:txBody>
      </p:sp>
      <p:sp>
        <p:nvSpPr>
          <p:cNvPr id="3" name="Nadpis 2"/>
          <p:cNvSpPr>
            <a:spLocks noGrp="1"/>
          </p:cNvSpPr>
          <p:nvPr>
            <p:ph type="title"/>
          </p:nvPr>
        </p:nvSpPr>
        <p:spPr/>
        <p:txBody>
          <a:bodyPr>
            <a:normAutofit/>
          </a:bodyPr>
          <a:lstStyle/>
          <a:p>
            <a:r>
              <a:rPr lang="cs-CZ" sz="2800" dirty="0" smtClean="0">
                <a:latin typeface="Arial" pitchFamily="34" charset="0"/>
                <a:cs typeface="Arial" pitchFamily="34" charset="0"/>
              </a:rPr>
              <a:t>Blaničtí rytíři </a:t>
            </a:r>
            <a:br>
              <a:rPr lang="cs-CZ" sz="2800" dirty="0" smtClean="0">
                <a:latin typeface="Arial" pitchFamily="34" charset="0"/>
                <a:cs typeface="Arial" pitchFamily="34" charset="0"/>
              </a:rPr>
            </a:br>
            <a:r>
              <a:rPr lang="cs-CZ" sz="2800" dirty="0" smtClean="0">
                <a:latin typeface="Arial" pitchFamily="34" charset="0"/>
                <a:cs typeface="Arial" pitchFamily="34" charset="0"/>
              </a:rPr>
              <a:t>staré pověsti české</a:t>
            </a:r>
            <a:br>
              <a:rPr lang="cs-CZ" sz="2800" dirty="0" smtClean="0">
                <a:latin typeface="Arial" pitchFamily="34" charset="0"/>
                <a:cs typeface="Arial" pitchFamily="34" charset="0"/>
              </a:rPr>
            </a:br>
            <a:r>
              <a:rPr lang="cs-CZ" sz="2800" dirty="0" smtClean="0">
                <a:latin typeface="Arial" pitchFamily="34" charset="0"/>
                <a:cs typeface="Arial" pitchFamily="34" charset="0"/>
              </a:rPr>
              <a:t>Alois </a:t>
            </a:r>
            <a:r>
              <a:rPr lang="cs-CZ" sz="2800" dirty="0" err="1" smtClean="0">
                <a:latin typeface="Arial" pitchFamily="34" charset="0"/>
                <a:cs typeface="Arial" pitchFamily="34" charset="0"/>
              </a:rPr>
              <a:t>jirásek</a:t>
            </a:r>
            <a:endParaRPr lang="cs-CZ" sz="2800" dirty="0">
              <a:latin typeface="Arial" pitchFamily="34" charset="0"/>
              <a:cs typeface="Arial" pitchFamily="34" charset="0"/>
            </a:endParaRPr>
          </a:p>
        </p:txBody>
      </p:sp>
    </p:spTree>
    <p:extLst>
      <p:ext uri="{BB962C8B-B14F-4D97-AF65-F5344CB8AC3E}">
        <p14:creationId xmlns:p14="http://schemas.microsoft.com/office/powerpoint/2010/main" val="159157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76225" y="228601"/>
            <a:ext cx="8591550" cy="481084"/>
          </a:xfrm>
        </p:spPr>
        <p:txBody>
          <a:bodyPr>
            <a:normAutofit/>
          </a:bodyPr>
          <a:lstStyle/>
          <a:p>
            <a:r>
              <a:rPr lang="cs-CZ" sz="2400" dirty="0">
                <a:latin typeface="Arial" pitchFamily="34" charset="0"/>
                <a:cs typeface="Arial" pitchFamily="34" charset="0"/>
              </a:rPr>
              <a:t>Přečtěte si následující ukázku a určete literární druh i žánr.</a:t>
            </a:r>
            <a:endParaRPr lang="cs-CZ" sz="2400" dirty="0"/>
          </a:p>
        </p:txBody>
      </p:sp>
      <p:sp>
        <p:nvSpPr>
          <p:cNvPr id="3" name="Zástupný symbol pro obsah 2"/>
          <p:cNvSpPr>
            <a:spLocks noGrp="1"/>
          </p:cNvSpPr>
          <p:nvPr>
            <p:ph sz="quarter" idx="13"/>
          </p:nvPr>
        </p:nvSpPr>
        <p:spPr>
          <a:xfrm>
            <a:off x="274320" y="846161"/>
            <a:ext cx="8595360" cy="5390047"/>
          </a:xfrm>
        </p:spPr>
        <p:txBody>
          <a:bodyPr>
            <a:normAutofit/>
          </a:bodyPr>
          <a:lstStyle/>
          <a:p>
            <a:r>
              <a:rPr lang="cs-CZ" dirty="0" smtClean="0">
                <a:latin typeface="Arial" pitchFamily="34" charset="0"/>
                <a:cs typeface="Arial" pitchFamily="34" charset="0"/>
              </a:rPr>
              <a:t>Ať už to bylo klubko,</a:t>
            </a:r>
          </a:p>
          <a:p>
            <a:pPr marL="0" indent="0">
              <a:buNone/>
            </a:pPr>
            <a:r>
              <a:rPr lang="cs-CZ" dirty="0" smtClean="0">
                <a:latin typeface="Arial" pitchFamily="34" charset="0"/>
                <a:cs typeface="Arial" pitchFamily="34" charset="0"/>
              </a:rPr>
              <a:t>  pletací drát a míč,</a:t>
            </a:r>
          </a:p>
          <a:p>
            <a:pPr marL="0" indent="0">
              <a:buNone/>
            </a:pPr>
            <a:r>
              <a:rPr lang="cs-CZ" dirty="0">
                <a:latin typeface="Arial" pitchFamily="34" charset="0"/>
                <a:cs typeface="Arial" pitchFamily="34" charset="0"/>
              </a:rPr>
              <a:t> </a:t>
            </a:r>
            <a:r>
              <a:rPr lang="cs-CZ" dirty="0" smtClean="0">
                <a:latin typeface="Arial" pitchFamily="34" charset="0"/>
                <a:cs typeface="Arial" pitchFamily="34" charset="0"/>
              </a:rPr>
              <a:t> ať už to byly housle,</a:t>
            </a:r>
          </a:p>
          <a:p>
            <a:pPr marL="0" indent="0">
              <a:buNone/>
            </a:pPr>
            <a:r>
              <a:rPr lang="cs-CZ" dirty="0">
                <a:latin typeface="Arial" pitchFamily="34" charset="0"/>
                <a:cs typeface="Arial" pitchFamily="34" charset="0"/>
              </a:rPr>
              <a:t> </a:t>
            </a:r>
            <a:r>
              <a:rPr lang="cs-CZ" dirty="0" smtClean="0">
                <a:latin typeface="Arial" pitchFamily="34" charset="0"/>
                <a:cs typeface="Arial" pitchFamily="34" charset="0"/>
              </a:rPr>
              <a:t> hodiny, lampa, klíč.</a:t>
            </a:r>
          </a:p>
          <a:p>
            <a:pPr marL="0" indent="0">
              <a:buNone/>
            </a:pPr>
            <a:r>
              <a:rPr lang="cs-CZ" dirty="0">
                <a:latin typeface="Arial" pitchFamily="34" charset="0"/>
                <a:cs typeface="Arial" pitchFamily="34" charset="0"/>
              </a:rPr>
              <a:t> </a:t>
            </a:r>
            <a:r>
              <a:rPr lang="cs-CZ" dirty="0" smtClean="0">
                <a:latin typeface="Arial" pitchFamily="34" charset="0"/>
                <a:cs typeface="Arial" pitchFamily="34" charset="0"/>
              </a:rPr>
              <a:t> po jezu voda sklouzla</a:t>
            </a:r>
          </a:p>
          <a:p>
            <a:pPr marL="0" indent="0">
              <a:buNone/>
            </a:pPr>
            <a:r>
              <a:rPr lang="cs-CZ" dirty="0">
                <a:latin typeface="Arial" pitchFamily="34" charset="0"/>
                <a:cs typeface="Arial" pitchFamily="34" charset="0"/>
              </a:rPr>
              <a:t> </a:t>
            </a:r>
            <a:r>
              <a:rPr lang="cs-CZ" dirty="0" smtClean="0">
                <a:latin typeface="Arial" pitchFamily="34" charset="0"/>
                <a:cs typeface="Arial" pitchFamily="34" charset="0"/>
              </a:rPr>
              <a:t> a všechno je to pryč.</a:t>
            </a:r>
          </a:p>
          <a:p>
            <a:pPr marL="0" indent="0">
              <a:buNone/>
            </a:pPr>
            <a:endParaRPr lang="cs-CZ" dirty="0">
              <a:latin typeface="Arial" pitchFamily="34" charset="0"/>
              <a:cs typeface="Arial" pitchFamily="34" charset="0"/>
            </a:endParaRPr>
          </a:p>
          <a:p>
            <a:pPr marL="0" indent="0">
              <a:buNone/>
            </a:pPr>
            <a:r>
              <a:rPr lang="cs-CZ" dirty="0" smtClean="0">
                <a:latin typeface="Arial" pitchFamily="34" charset="0"/>
                <a:cs typeface="Arial" pitchFamily="34" charset="0"/>
              </a:rPr>
              <a:t>  Ať smích to byl, ať slzy</a:t>
            </a:r>
          </a:p>
          <a:p>
            <a:pPr marL="0" indent="0">
              <a:buNone/>
            </a:pPr>
            <a:r>
              <a:rPr lang="cs-CZ" dirty="0">
                <a:latin typeface="Arial" pitchFamily="34" charset="0"/>
                <a:cs typeface="Arial" pitchFamily="34" charset="0"/>
              </a:rPr>
              <a:t> </a:t>
            </a:r>
            <a:r>
              <a:rPr lang="cs-CZ" dirty="0" smtClean="0">
                <a:latin typeface="Arial" pitchFamily="34" charset="0"/>
                <a:cs typeface="Arial" pitchFamily="34" charset="0"/>
              </a:rPr>
              <a:t> a hořké slovo k nim,</a:t>
            </a:r>
          </a:p>
          <a:p>
            <a:pPr marL="0" indent="0">
              <a:buNone/>
            </a:pPr>
            <a:r>
              <a:rPr lang="cs-CZ" dirty="0">
                <a:latin typeface="Arial" pitchFamily="34" charset="0"/>
                <a:cs typeface="Arial" pitchFamily="34" charset="0"/>
              </a:rPr>
              <a:t> </a:t>
            </a:r>
            <a:r>
              <a:rPr lang="cs-CZ" dirty="0" smtClean="0">
                <a:latin typeface="Arial" pitchFamily="34" charset="0"/>
                <a:cs typeface="Arial" pitchFamily="34" charset="0"/>
              </a:rPr>
              <a:t> vždy ústa maminčina</a:t>
            </a:r>
          </a:p>
          <a:p>
            <a:pPr marL="0" indent="0">
              <a:buNone/>
            </a:pPr>
            <a:r>
              <a:rPr lang="cs-CZ" dirty="0" smtClean="0">
                <a:latin typeface="Arial" pitchFamily="34" charset="0"/>
                <a:cs typeface="Arial" pitchFamily="34" charset="0"/>
              </a:rPr>
              <a:t>  přimkla se k ústům mým.</a:t>
            </a:r>
          </a:p>
          <a:p>
            <a:pPr marL="0" indent="0">
              <a:buNone/>
            </a:pPr>
            <a:r>
              <a:rPr lang="cs-CZ" dirty="0">
                <a:latin typeface="Arial" pitchFamily="34" charset="0"/>
                <a:cs typeface="Arial" pitchFamily="34" charset="0"/>
              </a:rPr>
              <a:t> </a:t>
            </a:r>
            <a:r>
              <a:rPr lang="cs-CZ" dirty="0" smtClean="0">
                <a:latin typeface="Arial" pitchFamily="34" charset="0"/>
                <a:cs typeface="Arial" pitchFamily="34" charset="0"/>
              </a:rPr>
              <a:t> Všechno už odplynulo</a:t>
            </a:r>
          </a:p>
          <a:p>
            <a:pPr marL="0" indent="0">
              <a:buNone/>
            </a:pPr>
            <a:r>
              <a:rPr lang="cs-CZ" dirty="0">
                <a:latin typeface="Arial" pitchFamily="34" charset="0"/>
                <a:cs typeface="Arial" pitchFamily="34" charset="0"/>
              </a:rPr>
              <a:t> </a:t>
            </a:r>
            <a:r>
              <a:rPr lang="cs-CZ" dirty="0" smtClean="0">
                <a:latin typeface="Arial" pitchFamily="34" charset="0"/>
                <a:cs typeface="Arial" pitchFamily="34" charset="0"/>
              </a:rPr>
              <a:t> jak nad střechami dým.</a:t>
            </a:r>
          </a:p>
          <a:p>
            <a:pPr marL="0" indent="0">
              <a:buNone/>
            </a:pPr>
            <a:endParaRPr lang="cs-CZ" sz="2400" dirty="0">
              <a:latin typeface="Arial" pitchFamily="34" charset="0"/>
              <a:cs typeface="Arial" pitchFamily="34" charset="0"/>
            </a:endParaRPr>
          </a:p>
        </p:txBody>
      </p:sp>
    </p:spTree>
    <p:extLst>
      <p:ext uri="{BB962C8B-B14F-4D97-AF65-F5344CB8AC3E}">
        <p14:creationId xmlns:p14="http://schemas.microsoft.com/office/powerpoint/2010/main" val="2763719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normAutofit/>
          </a:bodyPr>
          <a:lstStyle/>
          <a:p>
            <a:r>
              <a:rPr lang="cs-CZ" sz="3200" dirty="0" smtClean="0">
                <a:latin typeface="Arial" pitchFamily="34" charset="0"/>
                <a:cs typeface="Arial" pitchFamily="34" charset="0"/>
              </a:rPr>
              <a:t>Lyrika - báseň</a:t>
            </a:r>
            <a:endParaRPr lang="cs-CZ" sz="3200" dirty="0">
              <a:latin typeface="Arial" pitchFamily="34" charset="0"/>
              <a:cs typeface="Arial" pitchFamily="34" charset="0"/>
            </a:endParaRPr>
          </a:p>
        </p:txBody>
      </p:sp>
      <p:sp>
        <p:nvSpPr>
          <p:cNvPr id="3" name="Nadpis 2"/>
          <p:cNvSpPr>
            <a:spLocks noGrp="1"/>
          </p:cNvSpPr>
          <p:nvPr>
            <p:ph type="title"/>
          </p:nvPr>
        </p:nvSpPr>
        <p:spPr/>
        <p:txBody>
          <a:bodyPr>
            <a:normAutofit/>
          </a:bodyPr>
          <a:lstStyle/>
          <a:p>
            <a:r>
              <a:rPr lang="cs-CZ" sz="2800" dirty="0" smtClean="0">
                <a:latin typeface="Arial" pitchFamily="34" charset="0"/>
                <a:cs typeface="Arial" pitchFamily="34" charset="0"/>
              </a:rPr>
              <a:t>Píseň</a:t>
            </a:r>
            <a:br>
              <a:rPr lang="cs-CZ" sz="2800" dirty="0" smtClean="0">
                <a:latin typeface="Arial" pitchFamily="34" charset="0"/>
                <a:cs typeface="Arial" pitchFamily="34" charset="0"/>
              </a:rPr>
            </a:br>
            <a:r>
              <a:rPr lang="cs-CZ" sz="2800" dirty="0" smtClean="0">
                <a:latin typeface="Arial" pitchFamily="34" charset="0"/>
                <a:cs typeface="Arial" pitchFamily="34" charset="0"/>
              </a:rPr>
              <a:t>Jaroslav Seifert</a:t>
            </a:r>
            <a:br>
              <a:rPr lang="cs-CZ" sz="2800" dirty="0" smtClean="0">
                <a:latin typeface="Arial" pitchFamily="34" charset="0"/>
                <a:cs typeface="Arial" pitchFamily="34" charset="0"/>
              </a:rPr>
            </a:br>
            <a:r>
              <a:rPr lang="cs-CZ" sz="2800" dirty="0" smtClean="0">
                <a:latin typeface="Arial" pitchFamily="34" charset="0"/>
                <a:cs typeface="Arial" pitchFamily="34" charset="0"/>
              </a:rPr>
              <a:t>Maminka</a:t>
            </a:r>
            <a:endParaRPr lang="cs-CZ" sz="2800" dirty="0">
              <a:latin typeface="Arial" pitchFamily="34" charset="0"/>
              <a:cs typeface="Arial" pitchFamily="34" charset="0"/>
            </a:endParaRPr>
          </a:p>
        </p:txBody>
      </p:sp>
    </p:spTree>
    <p:extLst>
      <p:ext uri="{BB962C8B-B14F-4D97-AF65-F5344CB8AC3E}">
        <p14:creationId xmlns:p14="http://schemas.microsoft.com/office/powerpoint/2010/main" val="2621482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76225" y="228601"/>
            <a:ext cx="8591550" cy="481084"/>
          </a:xfrm>
        </p:spPr>
        <p:txBody>
          <a:bodyPr>
            <a:normAutofit/>
          </a:bodyPr>
          <a:lstStyle/>
          <a:p>
            <a:r>
              <a:rPr lang="cs-CZ" sz="2500" dirty="0">
                <a:latin typeface="Arial" pitchFamily="34" charset="0"/>
                <a:cs typeface="Arial" pitchFamily="34" charset="0"/>
              </a:rPr>
              <a:t>Přečtěte si následující ukázku a určete literární druh i žánr.</a:t>
            </a:r>
            <a:endParaRPr lang="cs-CZ" sz="2500" dirty="0"/>
          </a:p>
        </p:txBody>
      </p:sp>
      <p:sp>
        <p:nvSpPr>
          <p:cNvPr id="3" name="Zástupný symbol pro obsah 2"/>
          <p:cNvSpPr>
            <a:spLocks noGrp="1"/>
          </p:cNvSpPr>
          <p:nvPr>
            <p:ph sz="quarter" idx="13"/>
          </p:nvPr>
        </p:nvSpPr>
        <p:spPr>
          <a:xfrm>
            <a:off x="274320" y="777922"/>
            <a:ext cx="8595360" cy="5458286"/>
          </a:xfrm>
        </p:spPr>
        <p:txBody>
          <a:bodyPr>
            <a:noAutofit/>
          </a:bodyPr>
          <a:lstStyle/>
          <a:p>
            <a:pPr algn="just"/>
            <a:r>
              <a:rPr lang="cs-CZ" sz="2400" dirty="0" smtClean="0">
                <a:latin typeface="Arial" pitchFamily="34" charset="0"/>
                <a:cs typeface="Arial" pitchFamily="34" charset="0"/>
              </a:rPr>
              <a:t>Jednoho dne se najednou udělalo všude úplně černo, tma a do toho veliká bouřka. Lilo jako z konve, na nebi se tu a tam objevil blesk, prořízl těžké a temné mraky a zmizel. Do toho hřmělo, že si člověk až musel dát dlaně na uši, aby neohluchl. No, hrůza! Sem tam nějaký ten blesk něco zapálil, tu stoh slámy, tam starou dřevěnou boudu nebo nějaký rozsochatý strom. Tak sem a tam ještě zaplál žlutorudý oheň… A když už se to skoro nedalo vydržet. Oblohu zakryl obrovský stín a zafoukal vichr a na nejvyšším domě v celém okolí přistál velikánský drak. Drápy se držel střechy, mával obrovskými křídly a z huby mu sršely plameny. Strašným hlasem zařval: „Teď budu tady u vás pánem já! A vy mně každý den přivedete jednu krásnou krasavici k snídani, jednu k obědu a jednu k večeři. A běda, když nepřivedete. Pak zničím celé město a vyhladím vás až do pátého kolena!“</a:t>
            </a:r>
            <a:endParaRPr lang="cs-CZ" sz="2400" dirty="0">
              <a:latin typeface="Arial" pitchFamily="34" charset="0"/>
              <a:cs typeface="Arial" pitchFamily="34" charset="0"/>
            </a:endParaRPr>
          </a:p>
        </p:txBody>
      </p:sp>
    </p:spTree>
    <p:extLst>
      <p:ext uri="{BB962C8B-B14F-4D97-AF65-F5344CB8AC3E}">
        <p14:creationId xmlns:p14="http://schemas.microsoft.com/office/powerpoint/2010/main" val="412611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a:xfrm>
            <a:off x="3743324" y="1441117"/>
            <a:ext cx="5120640" cy="1476375"/>
          </a:xfrm>
        </p:spPr>
        <p:txBody>
          <a:bodyPr>
            <a:normAutofit/>
          </a:bodyPr>
          <a:lstStyle/>
          <a:p>
            <a:r>
              <a:rPr lang="cs-CZ" sz="3200" dirty="0" smtClean="0">
                <a:latin typeface="Arial" pitchFamily="34" charset="0"/>
                <a:cs typeface="Arial" pitchFamily="34" charset="0"/>
              </a:rPr>
              <a:t>Epika - pohádka</a:t>
            </a:r>
            <a:endParaRPr lang="cs-CZ" sz="3200" dirty="0">
              <a:latin typeface="Arial" pitchFamily="34" charset="0"/>
              <a:cs typeface="Arial" pitchFamily="34" charset="0"/>
            </a:endParaRPr>
          </a:p>
        </p:txBody>
      </p:sp>
      <p:sp>
        <p:nvSpPr>
          <p:cNvPr id="3" name="Nadpis 2"/>
          <p:cNvSpPr>
            <a:spLocks noGrp="1"/>
          </p:cNvSpPr>
          <p:nvPr>
            <p:ph type="title"/>
          </p:nvPr>
        </p:nvSpPr>
        <p:spPr/>
        <p:txBody>
          <a:bodyPr>
            <a:normAutofit/>
          </a:bodyPr>
          <a:lstStyle/>
          <a:p>
            <a:r>
              <a:rPr lang="cs-CZ" sz="2800" dirty="0" smtClean="0">
                <a:latin typeface="Arial" pitchFamily="34" charset="0"/>
                <a:cs typeface="Arial" pitchFamily="34" charset="0"/>
              </a:rPr>
              <a:t>Tatínek a drak lidožrout</a:t>
            </a:r>
            <a:br>
              <a:rPr lang="cs-CZ" sz="2800" dirty="0" smtClean="0">
                <a:latin typeface="Arial" pitchFamily="34" charset="0"/>
                <a:cs typeface="Arial" pitchFamily="34" charset="0"/>
              </a:rPr>
            </a:br>
            <a:r>
              <a:rPr lang="cs-CZ" sz="2800" dirty="0" smtClean="0">
                <a:latin typeface="Arial" pitchFamily="34" charset="0"/>
                <a:cs typeface="Arial" pitchFamily="34" charset="0"/>
              </a:rPr>
              <a:t>Pohádky pro malé i velké</a:t>
            </a:r>
            <a:br>
              <a:rPr lang="cs-CZ" sz="2800" dirty="0" smtClean="0">
                <a:latin typeface="Arial" pitchFamily="34" charset="0"/>
                <a:cs typeface="Arial" pitchFamily="34" charset="0"/>
              </a:rPr>
            </a:br>
            <a:r>
              <a:rPr lang="cs-CZ" sz="2800" dirty="0" smtClean="0">
                <a:latin typeface="Arial" pitchFamily="34" charset="0"/>
                <a:cs typeface="Arial" pitchFamily="34" charset="0"/>
              </a:rPr>
              <a:t>Arnošt </a:t>
            </a:r>
            <a:r>
              <a:rPr lang="cs-CZ" sz="2800" dirty="0" err="1" smtClean="0">
                <a:latin typeface="Arial" pitchFamily="34" charset="0"/>
                <a:cs typeface="Arial" pitchFamily="34" charset="0"/>
              </a:rPr>
              <a:t>Goldflam</a:t>
            </a:r>
            <a:endParaRPr lang="cs-CZ" sz="2800" dirty="0">
              <a:latin typeface="Arial" pitchFamily="34" charset="0"/>
              <a:cs typeface="Arial" pitchFamily="34" charset="0"/>
            </a:endParaRPr>
          </a:p>
        </p:txBody>
      </p:sp>
    </p:spTree>
    <p:extLst>
      <p:ext uri="{BB962C8B-B14F-4D97-AF65-F5344CB8AC3E}">
        <p14:creationId xmlns:p14="http://schemas.microsoft.com/office/powerpoint/2010/main" val="175067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76225" y="228600"/>
            <a:ext cx="8591550" cy="522027"/>
          </a:xfrm>
        </p:spPr>
        <p:txBody>
          <a:bodyPr>
            <a:normAutofit/>
          </a:bodyPr>
          <a:lstStyle/>
          <a:p>
            <a:r>
              <a:rPr lang="cs-CZ" sz="2400" dirty="0">
                <a:latin typeface="Arial" pitchFamily="34" charset="0"/>
                <a:cs typeface="Arial" pitchFamily="34" charset="0"/>
              </a:rPr>
              <a:t>Přečtěte si následující ukázku a určete literární druh i žánr.</a:t>
            </a:r>
            <a:endParaRPr lang="cs-CZ" sz="2400" dirty="0"/>
          </a:p>
        </p:txBody>
      </p:sp>
      <p:sp>
        <p:nvSpPr>
          <p:cNvPr id="3" name="Zástupný symbol pro obsah 2"/>
          <p:cNvSpPr>
            <a:spLocks noGrp="1"/>
          </p:cNvSpPr>
          <p:nvPr>
            <p:ph sz="quarter" idx="13"/>
          </p:nvPr>
        </p:nvSpPr>
        <p:spPr>
          <a:xfrm>
            <a:off x="274320" y="805218"/>
            <a:ext cx="8595360" cy="5430990"/>
          </a:xfrm>
        </p:spPr>
        <p:txBody>
          <a:bodyPr/>
          <a:lstStyle/>
          <a:p>
            <a:pPr algn="just"/>
            <a:r>
              <a:rPr lang="cs-CZ" dirty="0" smtClean="0">
                <a:latin typeface="Arial" pitchFamily="34" charset="0"/>
                <a:cs typeface="Arial" pitchFamily="34" charset="0"/>
              </a:rPr>
              <a:t>Potkal vlk na cestě osla. Bylo to daleko od stavení a osel se bál, že ho vlk zadáví. Vlk hned spustil lstivou řečí: „Milý osle, když tak dobře sloužíš svému hospodáři, nechceš to zkusit u mne? Dobře se ti odměním.“ „Dobrá, zkusím to, jen jestli mne umíš zapřáhnout?“ Vlk přivázal osla k sobě provazem a už si na něho brousil zuby. Jen co dojdou do lesa. Sotva se však vydali na cestu, táhl osel vlka na druhou stranu. „Kam to jdeš? Cožpak já bývám ve vsi?“ Osel však dělal, že neslyší, a tu vlk poznal, že se dal napálit. „Pusť mě, osle, už nikdy ti cestu nezkřížím.“ Osel však táhl vlka dál. Ve vsi mu pak dali řádně na pamětnou. „Ach, ouvej, takový hloupý osel mě doběhl.“ „Pamatuj si, vlku, jednou provždy: I osel, když mu jde o život, se rychle naučí myslet.“</a:t>
            </a:r>
            <a:endParaRPr lang="cs-CZ" dirty="0">
              <a:latin typeface="Arial" pitchFamily="34" charset="0"/>
              <a:cs typeface="Arial" pitchFamily="34" charset="0"/>
            </a:endParaRPr>
          </a:p>
        </p:txBody>
      </p:sp>
    </p:spTree>
    <p:extLst>
      <p:ext uri="{BB962C8B-B14F-4D97-AF65-F5344CB8AC3E}">
        <p14:creationId xmlns:p14="http://schemas.microsoft.com/office/powerpoint/2010/main" val="47441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normAutofit/>
          </a:bodyPr>
          <a:lstStyle/>
          <a:p>
            <a:r>
              <a:rPr lang="cs-CZ" sz="3200" dirty="0" smtClean="0">
                <a:latin typeface="Arial" pitchFamily="34" charset="0"/>
                <a:cs typeface="Arial" pitchFamily="34" charset="0"/>
              </a:rPr>
              <a:t>Epika - bajka</a:t>
            </a:r>
            <a:endParaRPr lang="cs-CZ" sz="3200" dirty="0">
              <a:latin typeface="Arial" pitchFamily="34" charset="0"/>
              <a:cs typeface="Arial" pitchFamily="34" charset="0"/>
            </a:endParaRPr>
          </a:p>
        </p:txBody>
      </p:sp>
      <p:sp>
        <p:nvSpPr>
          <p:cNvPr id="3" name="Nadpis 2"/>
          <p:cNvSpPr>
            <a:spLocks noGrp="1"/>
          </p:cNvSpPr>
          <p:nvPr>
            <p:ph type="title"/>
          </p:nvPr>
        </p:nvSpPr>
        <p:spPr/>
        <p:txBody>
          <a:bodyPr>
            <a:normAutofit/>
          </a:bodyPr>
          <a:lstStyle/>
          <a:p>
            <a:r>
              <a:rPr lang="cs-CZ" sz="3200" dirty="0" smtClean="0">
                <a:latin typeface="Arial" pitchFamily="34" charset="0"/>
                <a:cs typeface="Arial" pitchFamily="34" charset="0"/>
              </a:rPr>
              <a:t>O vlkovi a oslu ještě jednou</a:t>
            </a:r>
            <a:br>
              <a:rPr lang="cs-CZ" sz="3200" dirty="0" smtClean="0">
                <a:latin typeface="Arial" pitchFamily="34" charset="0"/>
                <a:cs typeface="Arial" pitchFamily="34" charset="0"/>
              </a:rPr>
            </a:br>
            <a:r>
              <a:rPr lang="cs-CZ" sz="3200" dirty="0" smtClean="0">
                <a:latin typeface="Arial" pitchFamily="34" charset="0"/>
                <a:cs typeface="Arial" pitchFamily="34" charset="0"/>
              </a:rPr>
              <a:t>Bajky</a:t>
            </a:r>
            <a:br>
              <a:rPr lang="cs-CZ" sz="3200" dirty="0" smtClean="0">
                <a:latin typeface="Arial" pitchFamily="34" charset="0"/>
                <a:cs typeface="Arial" pitchFamily="34" charset="0"/>
              </a:rPr>
            </a:br>
            <a:r>
              <a:rPr lang="cs-CZ" sz="3200" dirty="0" smtClean="0">
                <a:latin typeface="Arial" pitchFamily="34" charset="0"/>
                <a:cs typeface="Arial" pitchFamily="34" charset="0"/>
              </a:rPr>
              <a:t>Josef Lada</a:t>
            </a:r>
            <a:endParaRPr lang="cs-CZ" sz="3200" dirty="0">
              <a:latin typeface="Arial" pitchFamily="34" charset="0"/>
              <a:cs typeface="Arial" pitchFamily="34" charset="0"/>
            </a:endParaRPr>
          </a:p>
        </p:txBody>
      </p:sp>
    </p:spTree>
    <p:extLst>
      <p:ext uri="{BB962C8B-B14F-4D97-AF65-F5344CB8AC3E}">
        <p14:creationId xmlns:p14="http://schemas.microsoft.com/office/powerpoint/2010/main" val="386112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SOHO">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Malé pracoviště, domácnost (SoHo)</Template>
  <TotalTime>137</TotalTime>
  <Words>1034</Words>
  <Application>Microsoft Office PowerPoint</Application>
  <PresentationFormat>Předvádění na obrazovce (4:3)</PresentationFormat>
  <Paragraphs>41</Paragraphs>
  <Slides>12</Slides>
  <Notes>1</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Soho</vt:lpstr>
      <vt:lpstr>Určování literárních žánrů</vt:lpstr>
      <vt:lpstr>Přečtěte si následující ukázku a určete literární druh i žánr.</vt:lpstr>
      <vt:lpstr>Blaničtí rytíři  staré pověsti české Alois jirásek</vt:lpstr>
      <vt:lpstr>Přečtěte si následující ukázku a určete literární druh i žánr.</vt:lpstr>
      <vt:lpstr>Píseň Jaroslav Seifert Maminka</vt:lpstr>
      <vt:lpstr>Přečtěte si následující ukázku a určete literární druh i žánr.</vt:lpstr>
      <vt:lpstr>Tatínek a drak lidožrout Pohádky pro malé i velké Arnošt Goldflam</vt:lpstr>
      <vt:lpstr>Přečtěte si následující ukázku a určete literární druh i žánr.</vt:lpstr>
      <vt:lpstr>O vlkovi a oslu ještě jednou Bajky Josef Lada</vt:lpstr>
      <vt:lpstr>Přečtěte si následující ukázku a určete literární druh i žánr.</vt:lpstr>
      <vt:lpstr>Chudí lidé Povídky Božena němcová</vt:lpstr>
      <vt:lpstr>Použitá literatura:</vt:lpstr>
    </vt:vector>
  </TitlesOfParts>
  <Company>Základní škola a Mateřská škola, Loděnice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Určování literárních žánrů</dc:title>
  <dc:creator>NOTEBOOK_ASUS</dc:creator>
  <cp:lastModifiedBy>NOTEBOOK_ASUS</cp:lastModifiedBy>
  <cp:revision>12</cp:revision>
  <dcterms:created xsi:type="dcterms:W3CDTF">2013-02-03T16:32:10Z</dcterms:created>
  <dcterms:modified xsi:type="dcterms:W3CDTF">2013-02-05T10:34:37Z</dcterms:modified>
</cp:coreProperties>
</file>